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1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86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40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85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0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14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47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56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53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5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89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912E-CCAF-435C-857D-7620D5D13A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1B1CD-BF89-4C89-A7B0-56A976B91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54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hyperlink" Target="http://www.eubce.com/" TargetMode="External"/><Relationship Id="rId10" Type="http://schemas.openxmlformats.org/officeDocument/2006/relationships/image" Target="../media/image10.jpeg"/><Relationship Id="rId4" Type="http://schemas.openxmlformats.org/officeDocument/2006/relationships/image" Target="../media/image2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462" y="3455577"/>
            <a:ext cx="2776874" cy="34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08" y="476656"/>
            <a:ext cx="1095684" cy="95957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6858000" cy="467544"/>
          </a:xfrm>
          <a:prstGeom prst="rect">
            <a:avLst/>
          </a:prstGeom>
          <a:solidFill>
            <a:srgbClr val="243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/>
          </a:p>
          <a:p>
            <a:r>
              <a:rPr lang="en-GB" sz="1200" b="1" dirty="0" smtClean="0"/>
              <a:t>www.smartrec.eu</a:t>
            </a:r>
          </a:p>
          <a:p>
            <a:pPr algn="ctr"/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532850" y="595630"/>
            <a:ext cx="5212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>
                <a:solidFill>
                  <a:srgbClr val="243182"/>
                </a:solidFill>
              </a:rPr>
              <a:t>Smartrec</a:t>
            </a:r>
            <a:r>
              <a:rPr lang="en-GB" sz="2000" b="1" dirty="0" smtClean="0">
                <a:solidFill>
                  <a:srgbClr val="243182"/>
                </a:solidFill>
              </a:rPr>
              <a:t> Project Newsletter             </a:t>
            </a:r>
            <a:r>
              <a:rPr lang="en-GB" sz="1400" b="1" dirty="0" smtClean="0">
                <a:solidFill>
                  <a:srgbClr val="243182"/>
                </a:solidFill>
              </a:rPr>
              <a:t>Issue 3 2018 </a:t>
            </a:r>
            <a:endParaRPr lang="en-GB" sz="1400" b="1" dirty="0">
              <a:solidFill>
                <a:srgbClr val="24318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0688" y="1368976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243182"/>
                </a:solidFill>
              </a:rPr>
              <a:t>Project to develop technology to capture and reuse waste heat in industry is now at the 18 month stage</a:t>
            </a:r>
            <a:endParaRPr lang="en-GB" sz="1600" b="1" dirty="0">
              <a:solidFill>
                <a:srgbClr val="243182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42788" y="2033268"/>
            <a:ext cx="3422221" cy="2708447"/>
            <a:chOff x="78786" y="3873010"/>
            <a:chExt cx="3422221" cy="2708447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86" y="3873010"/>
              <a:ext cx="3422221" cy="2427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18352" y="3903801"/>
              <a:ext cx="3321673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rgbClr val="243182"/>
                  </a:solidFill>
                </a:rPr>
                <a:t>This is the third newsletter from the EU H2020 </a:t>
              </a:r>
              <a:r>
                <a:rPr lang="en-GB" sz="1200" b="1" dirty="0" err="1" smtClean="0">
                  <a:solidFill>
                    <a:srgbClr val="243182"/>
                  </a:solidFill>
                </a:rPr>
                <a:t>Smartrec</a:t>
              </a:r>
              <a:r>
                <a:rPr lang="en-GB" sz="1200" b="1" dirty="0" smtClean="0">
                  <a:solidFill>
                    <a:srgbClr val="243182"/>
                  </a:solidFill>
                </a:rPr>
                <a:t> project which aims to develop technology capable of recovering at least 40 per cent of the waste heat lost in an industrial process. It </a:t>
              </a:r>
              <a:r>
                <a:rPr lang="en-GB" sz="1200" b="1" dirty="0">
                  <a:solidFill>
                    <a:srgbClr val="243182"/>
                  </a:solidFill>
                </a:rPr>
                <a:t>is being coordinated by UK-based company ALTEK, with the rest of the consortium being made up of TWI from the UK, French Research Organisation CEA Tech, UK company </a:t>
              </a:r>
              <a:r>
                <a:rPr lang="en-GB" sz="1200" b="1" dirty="0" err="1">
                  <a:solidFill>
                    <a:srgbClr val="243182"/>
                  </a:solidFill>
                </a:rPr>
                <a:t>Econotherm</a:t>
              </a:r>
              <a:r>
                <a:rPr lang="en-GB" sz="1200" b="1" dirty="0">
                  <a:solidFill>
                    <a:srgbClr val="243182"/>
                  </a:solidFill>
                </a:rPr>
                <a:t>, the Spanish ITC-AICE (</a:t>
              </a:r>
              <a:r>
                <a:rPr lang="en-GB" sz="1200" b="1" dirty="0" err="1">
                  <a:solidFill>
                    <a:srgbClr val="243182"/>
                  </a:solidFill>
                </a:rPr>
                <a:t>Instituto</a:t>
              </a:r>
              <a:r>
                <a:rPr lang="en-GB" sz="1200" b="1" dirty="0">
                  <a:solidFill>
                    <a:srgbClr val="243182"/>
                  </a:solidFill>
                </a:rPr>
                <a:t> de </a:t>
              </a:r>
              <a:r>
                <a:rPr lang="en-GB" sz="1200" b="1" dirty="0" err="1">
                  <a:solidFill>
                    <a:srgbClr val="243182"/>
                  </a:solidFill>
                </a:rPr>
                <a:t>Tecnología</a:t>
              </a:r>
              <a:r>
                <a:rPr lang="en-GB" sz="1200" b="1" dirty="0">
                  <a:solidFill>
                    <a:srgbClr val="243182"/>
                  </a:solidFill>
                </a:rPr>
                <a:t> </a:t>
              </a:r>
              <a:r>
                <a:rPr lang="en-GB" sz="1200" b="1" dirty="0" err="1">
                  <a:solidFill>
                    <a:srgbClr val="243182"/>
                  </a:solidFill>
                </a:rPr>
                <a:t>Cerámica</a:t>
              </a:r>
              <a:r>
                <a:rPr lang="en-GB" sz="1200" b="1" dirty="0">
                  <a:solidFill>
                    <a:srgbClr val="243182"/>
                  </a:solidFill>
                </a:rPr>
                <a:t>), Italian company Spike Renewables, Greek company </a:t>
              </a:r>
              <a:r>
                <a:rPr lang="en-GB" sz="1200" b="1" dirty="0" err="1">
                  <a:solidFill>
                    <a:srgbClr val="243182"/>
                  </a:solidFill>
                </a:rPr>
                <a:t>Innora</a:t>
              </a:r>
              <a:r>
                <a:rPr lang="en-GB" sz="1200" b="1" dirty="0">
                  <a:solidFill>
                    <a:srgbClr val="243182"/>
                  </a:solidFill>
                </a:rPr>
                <a:t>, Norwegian company </a:t>
              </a:r>
              <a:r>
                <a:rPr lang="en-GB" sz="1200" b="1" dirty="0" err="1">
                  <a:solidFill>
                    <a:srgbClr val="243182"/>
                  </a:solidFill>
                </a:rPr>
                <a:t>Flowphys</a:t>
              </a:r>
              <a:r>
                <a:rPr lang="en-GB" sz="1200" b="1" dirty="0">
                  <a:solidFill>
                    <a:srgbClr val="243182"/>
                  </a:solidFill>
                </a:rPr>
                <a:t> and UK company </a:t>
              </a:r>
              <a:r>
                <a:rPr lang="en-GB" sz="1200" b="1" dirty="0" err="1">
                  <a:solidFill>
                    <a:srgbClr val="243182"/>
                  </a:solidFill>
                </a:rPr>
                <a:t>Technovative</a:t>
              </a:r>
              <a:r>
                <a:rPr lang="en-GB" sz="1200" b="1" dirty="0">
                  <a:solidFill>
                    <a:srgbClr val="243182"/>
                  </a:solidFill>
                </a:rPr>
                <a:t> Solutions.</a:t>
              </a:r>
            </a:p>
            <a:p>
              <a:endParaRPr lang="en-GB" sz="1200" b="1" dirty="0" smtClean="0">
                <a:solidFill>
                  <a:srgbClr val="243182"/>
                </a:solidFill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0" y="8676456"/>
            <a:ext cx="6858000" cy="467544"/>
          </a:xfrm>
          <a:prstGeom prst="rect">
            <a:avLst/>
          </a:prstGeom>
          <a:solidFill>
            <a:srgbClr val="243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243004" y="8774668"/>
            <a:ext cx="3800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Copyright © 2018 www.smartrec.eu </a:t>
            </a:r>
            <a:endParaRPr lang="en-GB" sz="1200" b="1" dirty="0">
              <a:solidFill>
                <a:schemeClr val="bg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867" y="2039766"/>
            <a:ext cx="2977620" cy="121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755061" y="2064059"/>
            <a:ext cx="29776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243182"/>
                </a:solidFill>
              </a:rPr>
              <a:t>The </a:t>
            </a:r>
            <a:r>
              <a:rPr lang="en-GB" sz="1200" b="1" dirty="0" smtClean="0">
                <a:solidFill>
                  <a:srgbClr val="243182"/>
                </a:solidFill>
              </a:rPr>
              <a:t>12 </a:t>
            </a:r>
            <a:r>
              <a:rPr lang="en-GB" sz="1200" b="1" dirty="0">
                <a:solidFill>
                  <a:srgbClr val="243182"/>
                </a:solidFill>
              </a:rPr>
              <a:t>month project review meeting was held meeting at CEA-TECH </a:t>
            </a:r>
            <a:r>
              <a:rPr lang="en-GB" sz="1200" b="1" dirty="0" err="1">
                <a:solidFill>
                  <a:srgbClr val="243182"/>
                </a:solidFill>
              </a:rPr>
              <a:t>Genoble</a:t>
            </a:r>
            <a:r>
              <a:rPr lang="en-GB" sz="1200" b="1" dirty="0">
                <a:solidFill>
                  <a:srgbClr val="243182"/>
                </a:solidFill>
              </a:rPr>
              <a:t>, France – 16-17 November </a:t>
            </a:r>
            <a:r>
              <a:rPr lang="en-GB" sz="1200" b="1" dirty="0" smtClean="0">
                <a:solidFill>
                  <a:srgbClr val="243182"/>
                </a:solidFill>
              </a:rPr>
              <a:t>2017</a:t>
            </a:r>
          </a:p>
          <a:p>
            <a:r>
              <a:rPr lang="en-GB" sz="1200" b="1" dirty="0" smtClean="0">
                <a:solidFill>
                  <a:srgbClr val="243182"/>
                </a:solidFill>
              </a:rPr>
              <a:t>The 18 month review meeting </a:t>
            </a:r>
            <a:r>
              <a:rPr lang="en-GB" sz="1200" b="1" dirty="0">
                <a:solidFill>
                  <a:srgbClr val="243182"/>
                </a:solidFill>
              </a:rPr>
              <a:t>was </a:t>
            </a:r>
            <a:r>
              <a:rPr lang="en-GB" sz="1200" b="1" dirty="0" smtClean="0">
                <a:solidFill>
                  <a:srgbClr val="243182"/>
                </a:solidFill>
              </a:rPr>
              <a:t>held </a:t>
            </a:r>
            <a:r>
              <a:rPr lang="en-GB" sz="1200" b="1" dirty="0">
                <a:solidFill>
                  <a:srgbClr val="243182"/>
                </a:solidFill>
              </a:rPr>
              <a:t>at Spike Renewables, Florence Italy – 25-27 April 2018</a:t>
            </a:r>
          </a:p>
          <a:p>
            <a:r>
              <a:rPr lang="en-GB" sz="1200" b="1" dirty="0" smtClean="0">
                <a:solidFill>
                  <a:srgbClr val="243182"/>
                </a:solidFill>
              </a:rPr>
              <a:t> </a:t>
            </a:r>
            <a:endParaRPr lang="en-GB" sz="1200" b="1" dirty="0">
              <a:solidFill>
                <a:srgbClr val="243182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828" y="43131"/>
            <a:ext cx="1809502" cy="425464"/>
          </a:xfrm>
          <a:prstGeom prst="rect">
            <a:avLst/>
          </a:prstGeom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73" y="4565275"/>
            <a:ext cx="3431556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13535" y="4565274"/>
            <a:ext cx="332167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243182"/>
                </a:solidFill>
              </a:rPr>
              <a:t>During the 6 months since the last newsletter work has been progressing on several fronts of the project. </a:t>
            </a:r>
          </a:p>
          <a:p>
            <a:endParaRPr lang="en-GB" sz="1200" b="1" dirty="0" smtClean="0">
              <a:solidFill>
                <a:srgbClr val="243182"/>
              </a:solidFill>
            </a:endParaRPr>
          </a:p>
          <a:p>
            <a:r>
              <a:rPr lang="en-GB" sz="1200" b="1" dirty="0">
                <a:solidFill>
                  <a:srgbClr val="243182"/>
                </a:solidFill>
              </a:rPr>
              <a:t>1. Installations of two Lab-scale </a:t>
            </a:r>
            <a:r>
              <a:rPr lang="en-GB" sz="1200" b="1" dirty="0" err="1">
                <a:solidFill>
                  <a:srgbClr val="243182"/>
                </a:solidFill>
              </a:rPr>
              <a:t>Smartrec</a:t>
            </a:r>
            <a:r>
              <a:rPr lang="en-GB" sz="1200" b="1" dirty="0">
                <a:solidFill>
                  <a:srgbClr val="243182"/>
                </a:solidFill>
              </a:rPr>
              <a:t> Systems now complete, ready for tests</a:t>
            </a:r>
          </a:p>
          <a:p>
            <a:r>
              <a:rPr lang="en-GB" sz="1200" b="1" dirty="0">
                <a:solidFill>
                  <a:srgbClr val="243182"/>
                </a:solidFill>
              </a:rPr>
              <a:t>2. Completed design for a </a:t>
            </a:r>
            <a:r>
              <a:rPr lang="en-GB" sz="1200" b="1" dirty="0" smtClean="0">
                <a:solidFill>
                  <a:srgbClr val="243182"/>
                </a:solidFill>
              </a:rPr>
              <a:t>full-scale </a:t>
            </a:r>
            <a:r>
              <a:rPr lang="en-GB" sz="1200" b="1" dirty="0">
                <a:solidFill>
                  <a:srgbClr val="243182"/>
                </a:solidFill>
              </a:rPr>
              <a:t>Industrial Prototype for the </a:t>
            </a:r>
            <a:r>
              <a:rPr lang="en-GB" sz="1200" b="1" dirty="0" smtClean="0">
                <a:solidFill>
                  <a:srgbClr val="243182"/>
                </a:solidFill>
              </a:rPr>
              <a:t>heat recovery system </a:t>
            </a:r>
            <a:r>
              <a:rPr lang="en-GB" sz="1200" b="1" dirty="0">
                <a:solidFill>
                  <a:srgbClr val="243182"/>
                </a:solidFill>
              </a:rPr>
              <a:t>is currently in manufacture</a:t>
            </a:r>
          </a:p>
          <a:p>
            <a:r>
              <a:rPr lang="en-GB" sz="1200" b="1" dirty="0">
                <a:solidFill>
                  <a:srgbClr val="243182"/>
                </a:solidFill>
              </a:rPr>
              <a:t>3. End User secured for the installation of the Full-scale Industrial Prototype within the Secondary Aluminium industry</a:t>
            </a:r>
          </a:p>
          <a:p>
            <a:r>
              <a:rPr lang="en-GB" sz="1200" b="1" dirty="0">
                <a:solidFill>
                  <a:srgbClr val="243182"/>
                </a:solidFill>
              </a:rPr>
              <a:t>4. Knowledge Software Tool developed and now </a:t>
            </a:r>
            <a:r>
              <a:rPr lang="en-GB" sz="1200" b="1" dirty="0" smtClean="0">
                <a:solidFill>
                  <a:srgbClr val="243182"/>
                </a:solidFill>
              </a:rPr>
              <a:t>live</a:t>
            </a:r>
          </a:p>
          <a:p>
            <a:r>
              <a:rPr lang="en-GB" sz="1200" b="1" dirty="0" smtClean="0">
                <a:solidFill>
                  <a:srgbClr val="243182"/>
                </a:solidFill>
              </a:rPr>
              <a:t>5. Testing </a:t>
            </a:r>
            <a:r>
              <a:rPr lang="en-GB" sz="1200" b="1" dirty="0">
                <a:solidFill>
                  <a:srgbClr val="243182"/>
                </a:solidFill>
              </a:rPr>
              <a:t>of materials in </a:t>
            </a:r>
            <a:r>
              <a:rPr lang="en-GB" sz="1200" b="1" dirty="0" smtClean="0">
                <a:solidFill>
                  <a:srgbClr val="243182"/>
                </a:solidFill>
              </a:rPr>
              <a:t> the  chosen heat transfer fluid</a:t>
            </a:r>
          </a:p>
          <a:p>
            <a:r>
              <a:rPr lang="en-GB" sz="1200" b="1" dirty="0" smtClean="0">
                <a:solidFill>
                  <a:srgbClr val="243182"/>
                </a:solidFill>
              </a:rPr>
              <a:t>6. The Dual </a:t>
            </a:r>
            <a:r>
              <a:rPr lang="en-GB" sz="1200" b="1" dirty="0">
                <a:solidFill>
                  <a:srgbClr val="243182"/>
                </a:solidFill>
              </a:rPr>
              <a:t>Media Thermocline  model validation on existing data from the literature </a:t>
            </a:r>
            <a:r>
              <a:rPr lang="en-GB" sz="1200" b="1" dirty="0" smtClean="0">
                <a:solidFill>
                  <a:srgbClr val="243182"/>
                </a:solidFill>
              </a:rPr>
              <a:t>is now </a:t>
            </a:r>
            <a:r>
              <a:rPr lang="en-GB" sz="1200" b="1" dirty="0">
                <a:solidFill>
                  <a:srgbClr val="243182"/>
                </a:solidFill>
              </a:rPr>
              <a:t>complete. </a:t>
            </a:r>
            <a:endParaRPr lang="en-GB" sz="1200" b="1" dirty="0" smtClean="0">
              <a:solidFill>
                <a:srgbClr val="24318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3278" y="5688268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1200" b="1" dirty="0" smtClean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76462" y="3418090"/>
            <a:ext cx="2669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243182"/>
                </a:solidFill>
              </a:rPr>
              <a:t>Commissioning of the first Heat Pipe system for </a:t>
            </a:r>
            <a:r>
              <a:rPr lang="en-GB" sz="1200" b="1" dirty="0" err="1" smtClean="0">
                <a:solidFill>
                  <a:srgbClr val="243182"/>
                </a:solidFill>
              </a:rPr>
              <a:t>Smartrec</a:t>
            </a:r>
            <a:r>
              <a:rPr lang="en-GB" sz="1200" b="1" dirty="0" smtClean="0">
                <a:solidFill>
                  <a:srgbClr val="243182"/>
                </a:solidFill>
              </a:rPr>
              <a:t> at ICT-AICE </a:t>
            </a:r>
            <a:endParaRPr lang="en-GB" sz="1200" b="1" dirty="0">
              <a:solidFill>
                <a:srgbClr val="24318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182" y="3861930"/>
            <a:ext cx="1911319" cy="25484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617" y="5763441"/>
            <a:ext cx="1802114" cy="240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14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234" y="1626401"/>
            <a:ext cx="2532722" cy="20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08" y="1458223"/>
            <a:ext cx="3004007" cy="5329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636" y="7018806"/>
            <a:ext cx="3402924" cy="155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8676456"/>
            <a:ext cx="6858000" cy="467544"/>
          </a:xfrm>
          <a:prstGeom prst="rect">
            <a:avLst/>
          </a:prstGeom>
          <a:solidFill>
            <a:srgbClr val="2431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243004" y="8774668"/>
            <a:ext cx="3800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Copyright © 2018 www.smartrec.eu </a:t>
            </a:r>
            <a:endParaRPr lang="en-GB" sz="12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08" y="476656"/>
            <a:ext cx="1095684" cy="9595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32850" y="595630"/>
            <a:ext cx="5212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>
                <a:solidFill>
                  <a:srgbClr val="243182"/>
                </a:solidFill>
              </a:rPr>
              <a:t>Smartrec</a:t>
            </a:r>
            <a:r>
              <a:rPr lang="en-GB" sz="2000" b="1" dirty="0" smtClean="0">
                <a:solidFill>
                  <a:srgbClr val="243182"/>
                </a:solidFill>
              </a:rPr>
              <a:t> Project Newsletter             </a:t>
            </a:r>
            <a:r>
              <a:rPr lang="en-GB" sz="1400" b="1" dirty="0" smtClean="0">
                <a:solidFill>
                  <a:srgbClr val="243182"/>
                </a:solidFill>
              </a:rPr>
              <a:t>Issue 3 2018 </a:t>
            </a:r>
            <a:endParaRPr lang="en-GB" sz="1400" b="1" dirty="0">
              <a:solidFill>
                <a:srgbClr val="24318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8747" y="7026986"/>
            <a:ext cx="3389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243182"/>
                </a:solidFill>
              </a:rPr>
              <a:t>Forthcoming events:</a:t>
            </a:r>
          </a:p>
          <a:p>
            <a:r>
              <a:rPr lang="en-GB" sz="1200" b="1" dirty="0" smtClean="0">
                <a:solidFill>
                  <a:srgbClr val="243182"/>
                </a:solidFill>
              </a:rPr>
              <a:t>Spike Renewables to present at EUBCE2018 (</a:t>
            </a:r>
            <a:r>
              <a:rPr lang="en-GB" sz="1200" b="1" dirty="0" smtClean="0">
                <a:solidFill>
                  <a:srgbClr val="243182"/>
                </a:solidFill>
                <a:hlinkClick r:id="rId5"/>
              </a:rPr>
              <a:t>www.eubce.com</a:t>
            </a:r>
            <a:r>
              <a:rPr lang="en-GB" sz="1200" b="1" dirty="0" smtClean="0">
                <a:solidFill>
                  <a:srgbClr val="243182"/>
                </a:solidFill>
              </a:rPr>
              <a:t>) 14-17 of May</a:t>
            </a:r>
          </a:p>
          <a:p>
            <a:r>
              <a:rPr lang="en-GB" sz="1200" b="1" dirty="0" smtClean="0">
                <a:solidFill>
                  <a:srgbClr val="243182"/>
                </a:solidFill>
              </a:rPr>
              <a:t>TWI to participate and  disseminate </a:t>
            </a:r>
            <a:r>
              <a:rPr lang="en-GB" sz="1200" b="1" dirty="0" err="1" smtClean="0">
                <a:solidFill>
                  <a:srgbClr val="243182"/>
                </a:solidFill>
              </a:rPr>
              <a:t>Smartrec</a:t>
            </a:r>
            <a:r>
              <a:rPr lang="en-GB" sz="1200" b="1" dirty="0" smtClean="0">
                <a:solidFill>
                  <a:srgbClr val="243182"/>
                </a:solidFill>
              </a:rPr>
              <a:t> at the Heat Exchanger Action Group in Newcastle 15</a:t>
            </a:r>
            <a:r>
              <a:rPr lang="en-GB" sz="1200" b="1" baseline="30000" dirty="0" smtClean="0">
                <a:solidFill>
                  <a:srgbClr val="243182"/>
                </a:solidFill>
              </a:rPr>
              <a:t>th</a:t>
            </a:r>
            <a:r>
              <a:rPr lang="en-GB" sz="1200" b="1" dirty="0" smtClean="0">
                <a:solidFill>
                  <a:srgbClr val="243182"/>
                </a:solidFill>
              </a:rPr>
              <a:t> May</a:t>
            </a:r>
          </a:p>
          <a:p>
            <a:r>
              <a:rPr lang="en-GB" sz="1200" b="1" dirty="0" smtClean="0">
                <a:solidFill>
                  <a:srgbClr val="243182"/>
                </a:solidFill>
              </a:rPr>
              <a:t>Altek to disseminate </a:t>
            </a:r>
            <a:r>
              <a:rPr lang="en-GB" sz="1200" b="1" dirty="0" err="1" smtClean="0">
                <a:solidFill>
                  <a:srgbClr val="243182"/>
                </a:solidFill>
              </a:rPr>
              <a:t>Smartrec</a:t>
            </a:r>
            <a:r>
              <a:rPr lang="en-GB" sz="1200" b="1" dirty="0">
                <a:solidFill>
                  <a:srgbClr val="243182"/>
                </a:solidFill>
              </a:rPr>
              <a:t> at </a:t>
            </a:r>
            <a:r>
              <a:rPr lang="en-GB" sz="1200" b="1" dirty="0" smtClean="0">
                <a:solidFill>
                  <a:srgbClr val="243182"/>
                </a:solidFill>
              </a:rPr>
              <a:t> </a:t>
            </a:r>
            <a:r>
              <a:rPr lang="en-GB" sz="1200" b="1" dirty="0">
                <a:solidFill>
                  <a:srgbClr val="243182"/>
                </a:solidFill>
              </a:rPr>
              <a:t>the Aluminium Industry Exhibition in Dusseldorf </a:t>
            </a:r>
            <a:r>
              <a:rPr lang="en-GB" sz="1200" b="1" dirty="0" smtClean="0">
                <a:solidFill>
                  <a:srgbClr val="243182"/>
                </a:solidFill>
              </a:rPr>
              <a:t>9-11 of October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31186" y="6827735"/>
            <a:ext cx="3004008" cy="1768912"/>
            <a:chOff x="3598148" y="3462596"/>
            <a:chExt cx="2968642" cy="1768912"/>
          </a:xfrm>
        </p:grpSpPr>
        <p:pic>
          <p:nvPicPr>
            <p:cNvPr id="23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5330" y="3462596"/>
              <a:ext cx="2941460" cy="176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3598148" y="3477181"/>
              <a:ext cx="2928555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Planned work over the next 6 months:</a:t>
              </a:r>
            </a:p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D4.4 Report on the knowledge-based tool</a:t>
              </a:r>
            </a:p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D4.5 Public software tool launched</a:t>
              </a:r>
            </a:p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D5.1 Two HPHE units manufactured</a:t>
              </a:r>
            </a:p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D5.2 One DMT unit built</a:t>
              </a:r>
            </a:p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D5.2 Piping and Instrumentation diagram developed</a:t>
              </a:r>
            </a:p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D5.3 Instrumentation resources ready</a:t>
              </a:r>
            </a:p>
            <a:p>
              <a:pPr lvl="0"/>
              <a:r>
                <a:rPr lang="en-GB" sz="1200" b="1" dirty="0" smtClean="0">
                  <a:solidFill>
                    <a:srgbClr val="243182"/>
                  </a:solidFill>
                </a:rPr>
                <a:t>D5.4 KPI definition formulated</a:t>
              </a:r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828" y="43131"/>
            <a:ext cx="1809502" cy="42546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37315" y="1452637"/>
            <a:ext cx="299245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 smtClean="0">
                <a:solidFill>
                  <a:srgbClr val="243182"/>
                </a:solidFill>
              </a:rPr>
              <a:t>Dissemination Activities:</a:t>
            </a:r>
            <a:endParaRPr lang="en-GB" sz="1200" b="1" dirty="0">
              <a:solidFill>
                <a:srgbClr val="243182"/>
              </a:solidFill>
            </a:endParaRPr>
          </a:p>
          <a:p>
            <a:pPr lvl="0"/>
            <a:r>
              <a:rPr lang="en-GB" sz="1200" b="1" dirty="0" smtClean="0">
                <a:solidFill>
                  <a:srgbClr val="243182"/>
                </a:solidFill>
              </a:rPr>
              <a:t>ITC-AICE has produced a </a:t>
            </a:r>
            <a:r>
              <a:rPr lang="en-GB" sz="1200" b="1" dirty="0" err="1" smtClean="0">
                <a:solidFill>
                  <a:srgbClr val="243182"/>
                </a:solidFill>
              </a:rPr>
              <a:t>Smartrec</a:t>
            </a:r>
            <a:r>
              <a:rPr lang="en-GB" sz="1200" b="1" dirty="0" smtClean="0">
                <a:solidFill>
                  <a:srgbClr val="243182"/>
                </a:solidFill>
              </a:rPr>
              <a:t> brochure that was distributed at two </a:t>
            </a:r>
            <a:r>
              <a:rPr lang="en-GB" sz="1200" b="1" dirty="0">
                <a:solidFill>
                  <a:srgbClr val="243182"/>
                </a:solidFill>
              </a:rPr>
              <a:t>international events related with the ceramic industry (</a:t>
            </a:r>
            <a:r>
              <a:rPr lang="en-GB" sz="1200" b="1" dirty="0" err="1">
                <a:solidFill>
                  <a:srgbClr val="243182"/>
                </a:solidFill>
              </a:rPr>
              <a:t>Cevisama</a:t>
            </a:r>
            <a:r>
              <a:rPr lang="en-GB" sz="1200" b="1" dirty="0">
                <a:solidFill>
                  <a:srgbClr val="243182"/>
                </a:solidFill>
              </a:rPr>
              <a:t> in Valencia http://cevisama.feriavalencia.com/en/cevisama-2018/ and </a:t>
            </a:r>
            <a:r>
              <a:rPr lang="en-GB" sz="1200" b="1" dirty="0" err="1">
                <a:solidFill>
                  <a:srgbClr val="243182"/>
                </a:solidFill>
              </a:rPr>
              <a:t>Qualicer</a:t>
            </a:r>
            <a:r>
              <a:rPr lang="en-GB" sz="1200" b="1" dirty="0">
                <a:solidFill>
                  <a:srgbClr val="243182"/>
                </a:solidFill>
              </a:rPr>
              <a:t> in </a:t>
            </a:r>
            <a:r>
              <a:rPr lang="en-GB" sz="1200" b="1" dirty="0" err="1">
                <a:solidFill>
                  <a:srgbClr val="243182"/>
                </a:solidFill>
              </a:rPr>
              <a:t>Castellón</a:t>
            </a:r>
            <a:r>
              <a:rPr lang="en-GB" sz="1200" b="1" dirty="0">
                <a:solidFill>
                  <a:srgbClr val="243182"/>
                </a:solidFill>
              </a:rPr>
              <a:t> http://www.qualicer.org/en/). </a:t>
            </a:r>
            <a:endParaRPr lang="en-GB" sz="1200" b="1" dirty="0" smtClean="0">
              <a:solidFill>
                <a:srgbClr val="243182"/>
              </a:solidFill>
            </a:endParaRPr>
          </a:p>
          <a:p>
            <a:pPr lvl="0"/>
            <a:r>
              <a:rPr lang="en-GB" sz="1200" b="1" dirty="0">
                <a:solidFill>
                  <a:srgbClr val="243182"/>
                </a:solidFill>
              </a:rPr>
              <a:t>At </a:t>
            </a:r>
            <a:r>
              <a:rPr lang="en-GB" sz="1200" b="1" dirty="0" smtClean="0">
                <a:solidFill>
                  <a:srgbClr val="243182"/>
                </a:solidFill>
              </a:rPr>
              <a:t>CEVISAMA </a:t>
            </a:r>
            <a:r>
              <a:rPr lang="en-GB" sz="1200" b="1" dirty="0" err="1" smtClean="0">
                <a:solidFill>
                  <a:srgbClr val="243182"/>
                </a:solidFill>
              </a:rPr>
              <a:t>Dr</a:t>
            </a:r>
            <a:r>
              <a:rPr lang="en-GB" sz="1200" b="1" dirty="0" err="1">
                <a:solidFill>
                  <a:srgbClr val="243182"/>
                </a:solidFill>
              </a:rPr>
              <a:t>.</a:t>
            </a:r>
            <a:r>
              <a:rPr lang="en-GB" sz="1200" b="1" dirty="0">
                <a:solidFill>
                  <a:srgbClr val="243182"/>
                </a:solidFill>
              </a:rPr>
              <a:t> Salvador Ferrer from ITC-AICE </a:t>
            </a:r>
            <a:r>
              <a:rPr lang="en-GB" sz="1200" b="1" dirty="0" smtClean="0">
                <a:solidFill>
                  <a:srgbClr val="243182"/>
                </a:solidFill>
              </a:rPr>
              <a:t>presented on </a:t>
            </a:r>
            <a:r>
              <a:rPr lang="en-GB" sz="1200" b="1" dirty="0" err="1" smtClean="0">
                <a:solidFill>
                  <a:srgbClr val="243182"/>
                </a:solidFill>
              </a:rPr>
              <a:t>Smartrec</a:t>
            </a:r>
            <a:r>
              <a:rPr lang="en-GB" sz="1200" b="1" dirty="0" smtClean="0">
                <a:solidFill>
                  <a:srgbClr val="243182"/>
                </a:solidFill>
              </a:rPr>
              <a:t>, </a:t>
            </a:r>
            <a:r>
              <a:rPr lang="en-GB" sz="1200" b="1" dirty="0">
                <a:solidFill>
                  <a:srgbClr val="243182"/>
                </a:solidFill>
              </a:rPr>
              <a:t>demonstrating its potential for an effective heat recovery in the ceramic tile process. </a:t>
            </a:r>
            <a:endParaRPr lang="en-GB" sz="1200" b="1" dirty="0" smtClean="0">
              <a:solidFill>
                <a:srgbClr val="243182"/>
              </a:solidFill>
            </a:endParaRPr>
          </a:p>
          <a:p>
            <a:pPr lvl="0"/>
            <a:r>
              <a:rPr lang="en-GB" sz="1200" b="1" dirty="0">
                <a:solidFill>
                  <a:srgbClr val="243182"/>
                </a:solidFill>
              </a:rPr>
              <a:t>In the week following CEVISAMA, </a:t>
            </a:r>
            <a:r>
              <a:rPr lang="en-GB" sz="1200" b="1" dirty="0" err="1">
                <a:solidFill>
                  <a:srgbClr val="243182"/>
                </a:solidFill>
              </a:rPr>
              <a:t>Castellón</a:t>
            </a:r>
            <a:r>
              <a:rPr lang="en-GB" sz="1200" b="1" dirty="0">
                <a:solidFill>
                  <a:srgbClr val="243182"/>
                </a:solidFill>
              </a:rPr>
              <a:t> hosted QUALICER, the bi-annual international forum for ceramic tile. ITC-AICE has a specific booth situated at the entrance of the main conference room. Both </a:t>
            </a:r>
            <a:r>
              <a:rPr lang="en-GB" sz="1200" b="1" dirty="0" err="1">
                <a:solidFill>
                  <a:srgbClr val="243182"/>
                </a:solidFill>
              </a:rPr>
              <a:t>Smartrec</a:t>
            </a:r>
            <a:r>
              <a:rPr lang="en-GB" sz="1200" b="1" dirty="0">
                <a:solidFill>
                  <a:srgbClr val="243182"/>
                </a:solidFill>
              </a:rPr>
              <a:t> banner and leaflets were </a:t>
            </a:r>
            <a:r>
              <a:rPr lang="en-GB" sz="1200" b="1" dirty="0" smtClean="0">
                <a:solidFill>
                  <a:srgbClr val="243182"/>
                </a:solidFill>
              </a:rPr>
              <a:t>exhibited.</a:t>
            </a:r>
          </a:p>
          <a:p>
            <a:pPr lvl="0"/>
            <a:r>
              <a:rPr lang="en-GB" sz="1200" b="1" dirty="0" smtClean="0">
                <a:solidFill>
                  <a:srgbClr val="243182"/>
                </a:solidFill>
              </a:rPr>
              <a:t>In March TWI </a:t>
            </a:r>
            <a:r>
              <a:rPr lang="en-GB" sz="1200" b="1" dirty="0">
                <a:solidFill>
                  <a:srgbClr val="243182"/>
                </a:solidFill>
              </a:rPr>
              <a:t>attended the Horizon 2020 "Successful R&amp;I in Europe" 15-16 March 2018, Düsseldorf, Germany giving a on our successful collaborative projects including </a:t>
            </a:r>
            <a:r>
              <a:rPr lang="en-GB" sz="1200" b="1" dirty="0" err="1" smtClean="0">
                <a:solidFill>
                  <a:srgbClr val="243182"/>
                </a:solidFill>
              </a:rPr>
              <a:t>Smartre</a:t>
            </a:r>
            <a:r>
              <a:rPr lang="en-GB" sz="1200" b="1" dirty="0" smtClean="0">
                <a:solidFill>
                  <a:srgbClr val="243182"/>
                </a:solidFill>
              </a:rPr>
              <a:t>.</a:t>
            </a:r>
            <a:endParaRPr lang="en-GB" sz="1200" b="1" dirty="0">
              <a:solidFill>
                <a:srgbClr val="243182"/>
              </a:solidFill>
            </a:endParaRPr>
          </a:p>
          <a:p>
            <a:pPr lvl="0"/>
            <a:r>
              <a:rPr lang="en-GB" sz="1200" b="1" dirty="0" smtClean="0">
                <a:solidFill>
                  <a:srgbClr val="243182"/>
                </a:solidFill>
              </a:rPr>
              <a:t>In February Spike Renewables visited </a:t>
            </a:r>
            <a:r>
              <a:rPr lang="it-IT" sz="1200" b="1" dirty="0">
                <a:solidFill>
                  <a:srgbClr val="243182"/>
                </a:solidFill>
              </a:rPr>
              <a:t>KORE Italia Srl in </a:t>
            </a:r>
            <a:r>
              <a:rPr lang="it-IT" sz="1200" b="1" dirty="0" smtClean="0">
                <a:solidFill>
                  <a:srgbClr val="243182"/>
                </a:solidFill>
              </a:rPr>
              <a:t>Rubiera Italy, where heat recovery from ceramic furncaces was dicussed and Smartrec Newsletters were left to be ditributed.</a:t>
            </a:r>
            <a:endParaRPr lang="en-GB" sz="1200" b="1" dirty="0" smtClean="0">
              <a:solidFill>
                <a:srgbClr val="243182"/>
              </a:solidFill>
            </a:endParaRPr>
          </a:p>
          <a:p>
            <a:pPr lvl="0"/>
            <a:endParaRPr lang="en-GB" sz="1200" b="1" dirty="0">
              <a:solidFill>
                <a:srgbClr val="243182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358" y="1869695"/>
            <a:ext cx="1976073" cy="140184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81492" y="2990149"/>
            <a:ext cx="1964068" cy="14239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532" y="4190837"/>
            <a:ext cx="1967899" cy="1476705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3857868" y="1405795"/>
            <a:ext cx="2365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 b="1" dirty="0" smtClean="0">
              <a:solidFill>
                <a:srgbClr val="002060"/>
              </a:solidFill>
            </a:endParaRPr>
          </a:p>
          <a:p>
            <a:r>
              <a:rPr lang="en-GB" sz="1200" b="1" dirty="0" err="1">
                <a:solidFill>
                  <a:srgbClr val="002060"/>
                </a:solidFill>
              </a:rPr>
              <a:t>S</a:t>
            </a:r>
            <a:r>
              <a:rPr lang="en-GB" sz="1200" b="1" dirty="0" err="1" smtClean="0">
                <a:solidFill>
                  <a:srgbClr val="002060"/>
                </a:solidFill>
              </a:rPr>
              <a:t>martrec</a:t>
            </a:r>
            <a:r>
              <a:rPr lang="en-GB" sz="1200" b="1" dirty="0" smtClean="0">
                <a:solidFill>
                  <a:srgbClr val="002060"/>
                </a:solidFill>
              </a:rPr>
              <a:t> dissemination activities </a:t>
            </a:r>
            <a:endParaRPr lang="en-GB" sz="1200" b="1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396" y="5291873"/>
            <a:ext cx="2142164" cy="160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03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543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TWI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 Kirkpatrick</dc:creator>
  <cp:lastModifiedBy>Damien Kirkpatrick</cp:lastModifiedBy>
  <cp:revision>100</cp:revision>
  <dcterms:created xsi:type="dcterms:W3CDTF">2017-03-06T10:24:14Z</dcterms:created>
  <dcterms:modified xsi:type="dcterms:W3CDTF">2018-07-23T10:33:52Z</dcterms:modified>
</cp:coreProperties>
</file>